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sldIdLst>
    <p:sldId id="256" r:id="rId2"/>
    <p:sldId id="257" r:id="rId3"/>
    <p:sldId id="258" r:id="rId4"/>
    <p:sldId id="259" r:id="rId5"/>
    <p:sldId id="266" r:id="rId6"/>
    <p:sldId id="260" r:id="rId7"/>
    <p:sldId id="267" r:id="rId8"/>
    <p:sldId id="262" r:id="rId9"/>
    <p:sldId id="263" r:id="rId10"/>
    <p:sldId id="268" r:id="rId11"/>
    <p:sldId id="264" r:id="rId12"/>
    <p:sldId id="265" r:id="rId13"/>
  </p:sldIdLst>
  <p:sldSz cx="9144000" cy="5143500" type="screen16x9"/>
  <p:notesSz cx="5143500" cy="9144000"/>
  <p:embeddedFontLst>
    <p:embeddedFont>
      <p:font typeface="Avenir Next LT Pro" panose="020B0504020202020204" pitchFamily="34" charset="0"/>
      <p:regular r:id="rId14"/>
      <p:bold r:id="rId15"/>
      <p:italic r:id="rId16"/>
      <p:boldItalic r:id="rId17"/>
    </p:embeddedFont>
    <p:embeddedFont>
      <p:font typeface="AvenirNext-DemiBold" panose="020B0604020202020204" charset="0"/>
      <p:regular r:id="rId18"/>
    </p:embeddedFont>
    <p:embeddedFont>
      <p:font typeface="AvenirNext-Regular" panose="020B0604020202020204" charset="0"/>
      <p:regular r:id="rId19"/>
    </p:embeddedFont>
    <p:embeddedFont>
      <p:font typeface="Calibri" panose="020F0502020204030204" pitchFamily="34" charset="0"/>
      <p:regular r:id="rId20"/>
      <p:bold r:id="rId21"/>
      <p:italic r:id="rId22"/>
      <p:boldItalic r:id="rId23"/>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7" d="100"/>
          <a:sy n="137" d="100"/>
        </p:scale>
        <p:origin x="138" y="34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5.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Char char="•"/>
        <a:defRPr sz="3200" kern="1200">
          <a:solidFill>
            <a:schemeClr val="tx1"/>
          </a:solidFill>
          <a:latin typeface="+mn-lt"/>
          <a:ea typeface="+mn-ea"/>
          <a:cs typeface="+mn-cs"/>
        </a:defRPr>
      </a:lvl1pPr>
      <a:lvl2pPr marL="742950" indent="-285750" algn="l" defTabSz="914400" rtl="0" eaLnBrk="1" latinLnBrk="0" hangingPunct="1">
        <a:spcBef>
          <a:spcPct val="20000"/>
        </a:spcBef>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2.JP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 name="Object 1" descr="https://cdn.filestackcontent.com/EEGumC2EQXuSMvTXJjQH?policy=eyJleHBpcnkiOjE2NjI0ODU4MzIsImNhbGwiOlsicmVhZCIsInN0YXQiLCJjb252ZXJ0Il0sImNvbnRhaW5lciI6InByb2R1Y3Rpb24tcHJlc2VudC1ibG9icyIsInBhdGgiOiJwcmVzZW50YXRpb25zL3BsZks5WWNoU1phL2ZpbGVzdGFjay8iLCJtYXhTaXplIjo1MjQyODgwMH0=&amp;signature=985f28c608d1e5d9fcbdd0741d065378a235f9e3489e146b2e22dd77ba833e85"/>
          <p:cNvPicPr>
            <a:picLocks noChangeAspect="1"/>
          </p:cNvPicPr>
          <p:nvPr/>
        </p:nvPicPr>
        <p:blipFill>
          <a:blip r:embed="rId2"/>
          <a:srcRect/>
          <a:stretch/>
        </p:blipFill>
        <p:spPr>
          <a:xfrm>
            <a:off x="1457403" y="779134"/>
            <a:ext cx="6229194" cy="1304237"/>
          </a:xfrm>
          <a:prstGeom prst="rect">
            <a:avLst/>
          </a:prstGeom>
        </p:spPr>
      </p:pic>
      <p:sp>
        <p:nvSpPr>
          <p:cNvPr id="3" name="Object 2"/>
          <p:cNvSpPr/>
          <p:nvPr/>
        </p:nvSpPr>
        <p:spPr>
          <a:xfrm>
            <a:off x="2691609" y="2343082"/>
            <a:ext cx="3760781" cy="2021284"/>
          </a:xfrm>
          <a:prstGeom prst="rect">
            <a:avLst/>
          </a:prstGeom>
          <a:noFill/>
        </p:spPr>
        <p:txBody>
          <a:bodyPr wrap="square" lIns="32004" tIns="103327" rIns="0" bIns="0" rtlCol="0" anchor="ctr"/>
          <a:lstStyle/>
          <a:p>
            <a:pPr algn="l">
              <a:lnSpc>
                <a:spcPts val="3800"/>
              </a:lnSpc>
              <a:buNone/>
            </a:pPr>
            <a:r>
              <a:rPr lang="en-US" sz="3000" dirty="0">
                <a:solidFill>
                  <a:srgbClr val="404040"/>
                </a:solidFill>
                <a:latin typeface="AvenirNext-DemiBold" pitchFamily="34" charset="0"/>
                <a:ea typeface="AvenirNext-DemiBold" pitchFamily="34" charset="-122"/>
                <a:cs typeface="AvenirNext-DemiBold" pitchFamily="34" charset="-120"/>
              </a:rPr>
              <a:t>Welcome to Year 2</a:t>
            </a:r>
            <a:endParaRPr lang="en-US" dirty="0"/>
          </a:p>
        </p:txBody>
      </p:sp>
      <p:pic>
        <p:nvPicPr>
          <p:cNvPr id="4" name="Object 3" descr="/tmp/tmp.BUcVLPgoK9.png"/>
          <p:cNvPicPr>
            <a:picLocks noChangeAspect="1"/>
          </p:cNvPicPr>
          <p:nvPr/>
        </p:nvPicPr>
        <p:blipFill>
          <a:blip r:embed="rId3"/>
          <a:stretch>
            <a:fillRect/>
          </a:stretch>
        </p:blipFill>
        <p:spPr>
          <a:xfrm>
            <a:off x="146088" y="4575382"/>
            <a:ext cx="703843" cy="42203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Object 3"/>
          <p:cNvSpPr/>
          <p:nvPr/>
        </p:nvSpPr>
        <p:spPr>
          <a:xfrm>
            <a:off x="3679825" y="446349"/>
            <a:ext cx="3079962" cy="740254"/>
          </a:xfrm>
          <a:prstGeom prst="rect">
            <a:avLst/>
          </a:prstGeom>
          <a:noFill/>
        </p:spPr>
        <p:txBody>
          <a:bodyPr wrap="square" lIns="32004" tIns="103327" rIns="0" bIns="0" rtlCol="0" anchor="ctr"/>
          <a:lstStyle/>
          <a:p>
            <a:pPr algn="ctr">
              <a:lnSpc>
                <a:spcPts val="1600"/>
              </a:lnSpc>
              <a:buNone/>
            </a:pPr>
            <a:r>
              <a:rPr lang="en-US" sz="3200" dirty="0">
                <a:solidFill>
                  <a:srgbClr val="404040"/>
                </a:solidFill>
                <a:latin typeface="AvenirNext-DemiBold" pitchFamily="34" charset="0"/>
                <a:ea typeface="AvenirNext-DemiBold" pitchFamily="34" charset="-122"/>
                <a:cs typeface="AvenirNext-DemiBold" pitchFamily="34" charset="-120"/>
              </a:rPr>
              <a:t>Meet the Team</a:t>
            </a:r>
            <a:endParaRPr lang="en-US" sz="4400" dirty="0"/>
          </a:p>
        </p:txBody>
      </p:sp>
      <p:pic>
        <p:nvPicPr>
          <p:cNvPr id="5" name="Object 4" descr="/tmp/tmp.BUcVLPgoK9.png"/>
          <p:cNvPicPr>
            <a:picLocks noChangeAspect="1"/>
          </p:cNvPicPr>
          <p:nvPr/>
        </p:nvPicPr>
        <p:blipFill>
          <a:blip r:embed="rId2"/>
          <a:stretch>
            <a:fillRect/>
          </a:stretch>
        </p:blipFill>
        <p:spPr>
          <a:xfrm>
            <a:off x="146088" y="4575382"/>
            <a:ext cx="703843" cy="422031"/>
          </a:xfrm>
          <a:prstGeom prst="rect">
            <a:avLst/>
          </a:prstGeom>
        </p:spPr>
      </p:pic>
      <p:pic>
        <p:nvPicPr>
          <p:cNvPr id="6" name="Picture 5">
            <a:extLst>
              <a:ext uri="{FF2B5EF4-FFF2-40B4-BE49-F238E27FC236}">
                <a16:creationId xmlns:a16="http://schemas.microsoft.com/office/drawing/2014/main" id="{3BD255D6-1EE8-7DAC-6067-B4FFE83F568C}"/>
              </a:ext>
            </a:extLst>
          </p:cNvPr>
          <p:cNvPicPr>
            <a:picLocks noChangeAspect="1"/>
          </p:cNvPicPr>
          <p:nvPr/>
        </p:nvPicPr>
        <p:blipFill>
          <a:blip r:embed="rId3"/>
          <a:stretch>
            <a:fillRect/>
          </a:stretch>
        </p:blipFill>
        <p:spPr>
          <a:xfrm>
            <a:off x="317500" y="0"/>
            <a:ext cx="1682750" cy="1009650"/>
          </a:xfrm>
          <a:prstGeom prst="rect">
            <a:avLst/>
          </a:prstGeom>
        </p:spPr>
      </p:pic>
      <p:sp>
        <p:nvSpPr>
          <p:cNvPr id="2" name="TextBox 1">
            <a:extLst>
              <a:ext uri="{FF2B5EF4-FFF2-40B4-BE49-F238E27FC236}">
                <a16:creationId xmlns:a16="http://schemas.microsoft.com/office/drawing/2014/main" id="{057EE2E2-334C-832C-9EDA-077855C7B99F}"/>
              </a:ext>
            </a:extLst>
          </p:cNvPr>
          <p:cNvSpPr txBox="1"/>
          <p:nvPr/>
        </p:nvSpPr>
        <p:spPr>
          <a:xfrm>
            <a:off x="670560" y="1266613"/>
            <a:ext cx="7301653" cy="1384995"/>
          </a:xfrm>
          <a:prstGeom prst="rect">
            <a:avLst/>
          </a:prstGeom>
          <a:noFill/>
        </p:spPr>
        <p:txBody>
          <a:bodyPr wrap="square" rtlCol="0">
            <a:spAutoFit/>
          </a:bodyPr>
          <a:lstStyle/>
          <a:p>
            <a:pPr marL="285750" indent="-285750">
              <a:buFont typeface="Arial" panose="020B0604020202020204" pitchFamily="34" charset="0"/>
              <a:buChar char="•"/>
            </a:pPr>
            <a:r>
              <a:rPr lang="en-GB" sz="2800" dirty="0">
                <a:latin typeface="AvenirNext-DemiBold" panose="020B0604020202020204" charset="0"/>
              </a:rPr>
              <a:t>Miss Macdougall</a:t>
            </a:r>
          </a:p>
          <a:p>
            <a:endParaRPr lang="en-GB" sz="2800" dirty="0">
              <a:latin typeface="AvenirNext-DemiBold" panose="020B0604020202020204" charset="0"/>
            </a:endParaRPr>
          </a:p>
          <a:p>
            <a:pPr marL="285750" indent="-285750">
              <a:buFont typeface="Arial" panose="020B0604020202020204" pitchFamily="34" charset="0"/>
              <a:buChar char="•"/>
            </a:pPr>
            <a:r>
              <a:rPr lang="en-GB" sz="2800" dirty="0">
                <a:latin typeface="AvenirNext-DemiBold" panose="020B0604020202020204" charset="0"/>
              </a:rPr>
              <a:t>Mrs Helen Webb</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Object 1"/>
          <p:cNvSpPr/>
          <p:nvPr/>
        </p:nvSpPr>
        <p:spPr>
          <a:xfrm>
            <a:off x="3327782" y="299986"/>
            <a:ext cx="3057396" cy="704226"/>
          </a:xfrm>
          <a:prstGeom prst="rect">
            <a:avLst/>
          </a:prstGeom>
          <a:noFill/>
        </p:spPr>
        <p:txBody>
          <a:bodyPr wrap="square" lIns="32004" tIns="103327" rIns="0" bIns="0" rtlCol="0" anchor="ctr"/>
          <a:lstStyle/>
          <a:p>
            <a:pPr algn="l">
              <a:lnSpc>
                <a:spcPts val="2500"/>
              </a:lnSpc>
              <a:spcAft>
                <a:spcPts val="300"/>
              </a:spcAft>
              <a:buNone/>
            </a:pPr>
            <a:r>
              <a:rPr lang="en-US" sz="2000">
                <a:solidFill>
                  <a:srgbClr val="404040"/>
                </a:solidFill>
                <a:latin typeface="AvenirNext-DemiBold" pitchFamily="34" charset="0"/>
                <a:ea typeface="AvenirNext-DemiBold" pitchFamily="34" charset="-122"/>
                <a:cs typeface="AvenirNext-DemiBold" pitchFamily="34" charset="-120"/>
              </a:rPr>
              <a:t>A Typical Day in Year 2</a:t>
            </a:r>
            <a:endParaRPr lang="en-US" sz="2000" dirty="0">
              <a:solidFill>
                <a:srgbClr val="404040"/>
              </a:solidFill>
              <a:latin typeface="AvenirNext-DemiBold" pitchFamily="34" charset="0"/>
              <a:ea typeface="AvenirNext-DemiBold" pitchFamily="34" charset="-122"/>
              <a:cs typeface="AvenirNext-DemiBold" pitchFamily="34" charset="-120"/>
            </a:endParaRPr>
          </a:p>
        </p:txBody>
      </p:sp>
      <p:pic>
        <p:nvPicPr>
          <p:cNvPr id="3" name="Object 2" descr="/tmp/tmp.BUcVLPgoK9.png"/>
          <p:cNvPicPr>
            <a:picLocks noChangeAspect="1"/>
          </p:cNvPicPr>
          <p:nvPr/>
        </p:nvPicPr>
        <p:blipFill>
          <a:blip r:embed="rId2"/>
          <a:stretch>
            <a:fillRect/>
          </a:stretch>
        </p:blipFill>
        <p:spPr>
          <a:xfrm>
            <a:off x="146088" y="4575382"/>
            <a:ext cx="703843" cy="422031"/>
          </a:xfrm>
          <a:prstGeom prst="rect">
            <a:avLst/>
          </a:prstGeom>
        </p:spPr>
      </p:pic>
      <p:pic>
        <p:nvPicPr>
          <p:cNvPr id="4" name="Picture 3">
            <a:extLst>
              <a:ext uri="{FF2B5EF4-FFF2-40B4-BE49-F238E27FC236}">
                <a16:creationId xmlns:a16="http://schemas.microsoft.com/office/drawing/2014/main" id="{D8A9FE26-960D-5FDC-CD13-D4BF683A6195}"/>
              </a:ext>
            </a:extLst>
          </p:cNvPr>
          <p:cNvPicPr>
            <a:picLocks noChangeAspect="1"/>
          </p:cNvPicPr>
          <p:nvPr/>
        </p:nvPicPr>
        <p:blipFill>
          <a:blip r:embed="rId3"/>
          <a:stretch>
            <a:fillRect/>
          </a:stretch>
        </p:blipFill>
        <p:spPr>
          <a:xfrm>
            <a:off x="333429" y="146087"/>
            <a:ext cx="1682642" cy="1012024"/>
          </a:xfrm>
          <a:prstGeom prst="rect">
            <a:avLst/>
          </a:prstGeom>
        </p:spPr>
      </p:pic>
      <p:sp>
        <p:nvSpPr>
          <p:cNvPr id="5" name="TextBox 4">
            <a:extLst>
              <a:ext uri="{FF2B5EF4-FFF2-40B4-BE49-F238E27FC236}">
                <a16:creationId xmlns:a16="http://schemas.microsoft.com/office/drawing/2014/main" id="{A6CB9DC8-3954-8BA7-6535-588F7F3AC0EC}"/>
              </a:ext>
            </a:extLst>
          </p:cNvPr>
          <p:cNvSpPr txBox="1"/>
          <p:nvPr/>
        </p:nvSpPr>
        <p:spPr>
          <a:xfrm>
            <a:off x="392853" y="1097280"/>
            <a:ext cx="8006080" cy="3139321"/>
          </a:xfrm>
          <a:prstGeom prst="rect">
            <a:avLst/>
          </a:prstGeom>
          <a:noFill/>
        </p:spPr>
        <p:txBody>
          <a:bodyPr wrap="square" rtlCol="0">
            <a:spAutoFit/>
          </a:bodyPr>
          <a:lstStyle/>
          <a:p>
            <a:r>
              <a:rPr lang="en-GB">
                <a:latin typeface="Avenir Next LT Pro" panose="020B0604020202020204" pitchFamily="34" charset="0"/>
              </a:rPr>
              <a:t>08:40- Children arrive-Morning Work</a:t>
            </a:r>
          </a:p>
          <a:p>
            <a:r>
              <a:rPr lang="en-GB">
                <a:latin typeface="Avenir Next LT Pro" panose="020B0604020202020204" pitchFamily="34" charset="0"/>
              </a:rPr>
              <a:t>08:55- Register</a:t>
            </a:r>
          </a:p>
          <a:p>
            <a:r>
              <a:rPr lang="en-GB">
                <a:latin typeface="Avenir Next LT Pro" panose="020B0604020202020204" pitchFamily="34" charset="0"/>
              </a:rPr>
              <a:t>09:15- English</a:t>
            </a:r>
          </a:p>
          <a:p>
            <a:r>
              <a:rPr lang="en-GB">
                <a:latin typeface="Avenir Next LT Pro" panose="020B0604020202020204" pitchFamily="34" charset="0"/>
              </a:rPr>
              <a:t>09:55- Phonics/Spelling</a:t>
            </a:r>
          </a:p>
          <a:p>
            <a:r>
              <a:rPr lang="en-GB">
                <a:latin typeface="Avenir Next LT Pro" panose="020B0604020202020204" pitchFamily="34" charset="0"/>
              </a:rPr>
              <a:t>10:25- Assembly</a:t>
            </a:r>
          </a:p>
          <a:p>
            <a:r>
              <a:rPr lang="en-GB">
                <a:latin typeface="Avenir Next LT Pro" panose="020B0604020202020204" pitchFamily="34" charset="0"/>
              </a:rPr>
              <a:t>10:40- Break</a:t>
            </a:r>
          </a:p>
          <a:p>
            <a:r>
              <a:rPr lang="en-GB">
                <a:latin typeface="Avenir Next LT Pro" panose="020B0604020202020204" pitchFamily="34" charset="0"/>
              </a:rPr>
              <a:t>11:00-Maths</a:t>
            </a:r>
          </a:p>
          <a:p>
            <a:r>
              <a:rPr lang="en-GB">
                <a:latin typeface="Avenir Next LT Pro" panose="020B0604020202020204" pitchFamily="34" charset="0"/>
              </a:rPr>
              <a:t>12:00- Lunch</a:t>
            </a:r>
          </a:p>
          <a:p>
            <a:r>
              <a:rPr lang="en-GB">
                <a:latin typeface="Avenir Next LT Pro" panose="020B0604020202020204" pitchFamily="34" charset="0"/>
              </a:rPr>
              <a:t>1:00-Register</a:t>
            </a:r>
          </a:p>
          <a:p>
            <a:r>
              <a:rPr lang="en-GB">
                <a:latin typeface="Avenir Next LT Pro" panose="020B0604020202020204" pitchFamily="34" charset="0"/>
              </a:rPr>
              <a:t>1:05- Foundation Subjects (PE Tuesday and Friday)</a:t>
            </a:r>
          </a:p>
          <a:p>
            <a:r>
              <a:rPr lang="en-GB">
                <a:latin typeface="Avenir Next LT Pro" panose="020B0604020202020204" pitchFamily="34" charset="0"/>
              </a:rPr>
              <a:t>3:00- Story</a:t>
            </a:r>
            <a:endParaRPr lang="en-GB" dirty="0">
              <a:latin typeface="Avenir Next LT Pro" panose="020B0604020202020204" pitchFamily="34" charset="0"/>
            </a:endParaRPr>
          </a:p>
        </p:txBody>
      </p:sp>
      <p:pic>
        <p:nvPicPr>
          <p:cNvPr id="7" name="Picture 6" descr="A group of children in a classroom&#10;&#10;Description automatically generated with medium confidence">
            <a:extLst>
              <a:ext uri="{FF2B5EF4-FFF2-40B4-BE49-F238E27FC236}">
                <a16:creationId xmlns:a16="http://schemas.microsoft.com/office/drawing/2014/main" id="{355BDE49-50B3-9DC7-00BD-73EA62BAED42}"/>
              </a:ext>
            </a:extLst>
          </p:cNvPr>
          <p:cNvPicPr>
            <a:picLocks noChangeAspect="1"/>
          </p:cNvPicPr>
          <p:nvPr/>
        </p:nvPicPr>
        <p:blipFill>
          <a:blip r:embed="rId4"/>
          <a:stretch>
            <a:fillRect/>
          </a:stretch>
        </p:blipFill>
        <p:spPr>
          <a:xfrm>
            <a:off x="5718630" y="906899"/>
            <a:ext cx="3204028" cy="240302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Object 1"/>
          <p:cNvSpPr/>
          <p:nvPr/>
        </p:nvSpPr>
        <p:spPr>
          <a:xfrm>
            <a:off x="2655146" y="372734"/>
            <a:ext cx="4236990" cy="519895"/>
          </a:xfrm>
          <a:prstGeom prst="rect">
            <a:avLst/>
          </a:prstGeom>
          <a:noFill/>
        </p:spPr>
        <p:txBody>
          <a:bodyPr wrap="square" lIns="32004" tIns="103327" rIns="0" bIns="0" rtlCol="0" anchor="ctr"/>
          <a:lstStyle/>
          <a:p>
            <a:pPr algn="ctr">
              <a:lnSpc>
                <a:spcPts val="2500"/>
              </a:lnSpc>
              <a:spcAft>
                <a:spcPts val="300"/>
              </a:spcAft>
              <a:buNone/>
            </a:pPr>
            <a:r>
              <a:rPr lang="en-US" sz="2000" dirty="0">
                <a:solidFill>
                  <a:srgbClr val="404040"/>
                </a:solidFill>
                <a:latin typeface="AvenirNext-DemiBold" pitchFamily="34" charset="0"/>
                <a:ea typeface="AvenirNext-DemiBold" pitchFamily="34" charset="-122"/>
                <a:cs typeface="AvenirNext-DemiBold" pitchFamily="34" charset="-120"/>
              </a:rPr>
              <a:t>Curriculum </a:t>
            </a:r>
          </a:p>
        </p:txBody>
      </p:sp>
      <p:pic>
        <p:nvPicPr>
          <p:cNvPr id="3" name="Object 2" descr="/tmp/tmp.BUcVLPgoK9.png"/>
          <p:cNvPicPr>
            <a:picLocks noChangeAspect="1"/>
          </p:cNvPicPr>
          <p:nvPr/>
        </p:nvPicPr>
        <p:blipFill>
          <a:blip r:embed="rId2"/>
          <a:stretch>
            <a:fillRect/>
          </a:stretch>
        </p:blipFill>
        <p:spPr>
          <a:xfrm>
            <a:off x="146088" y="4575382"/>
            <a:ext cx="703843" cy="422031"/>
          </a:xfrm>
          <a:prstGeom prst="rect">
            <a:avLst/>
          </a:prstGeom>
        </p:spPr>
      </p:pic>
      <p:pic>
        <p:nvPicPr>
          <p:cNvPr id="4" name="Picture 3">
            <a:extLst>
              <a:ext uri="{FF2B5EF4-FFF2-40B4-BE49-F238E27FC236}">
                <a16:creationId xmlns:a16="http://schemas.microsoft.com/office/drawing/2014/main" id="{78002089-61D5-7C12-1CDE-BFA1B74D6321}"/>
              </a:ext>
            </a:extLst>
          </p:cNvPr>
          <p:cNvPicPr>
            <a:picLocks noChangeAspect="1"/>
          </p:cNvPicPr>
          <p:nvPr/>
        </p:nvPicPr>
        <p:blipFill>
          <a:blip r:embed="rId3"/>
          <a:stretch>
            <a:fillRect/>
          </a:stretch>
        </p:blipFill>
        <p:spPr>
          <a:xfrm>
            <a:off x="365179" y="198838"/>
            <a:ext cx="1682642" cy="1012024"/>
          </a:xfrm>
          <a:prstGeom prst="rect">
            <a:avLst/>
          </a:prstGeom>
        </p:spPr>
      </p:pic>
      <p:pic>
        <p:nvPicPr>
          <p:cNvPr id="7" name="Picture 6" descr="Table&#10;&#10;Description automatically generated">
            <a:extLst>
              <a:ext uri="{FF2B5EF4-FFF2-40B4-BE49-F238E27FC236}">
                <a16:creationId xmlns:a16="http://schemas.microsoft.com/office/drawing/2014/main" id="{584C6EE0-4872-2361-C0BC-530EF8AAEFA7}"/>
              </a:ext>
            </a:extLst>
          </p:cNvPr>
          <p:cNvPicPr>
            <a:picLocks noChangeAspect="1"/>
          </p:cNvPicPr>
          <p:nvPr/>
        </p:nvPicPr>
        <p:blipFill>
          <a:blip r:embed="rId4"/>
          <a:stretch>
            <a:fillRect/>
          </a:stretch>
        </p:blipFill>
        <p:spPr>
          <a:xfrm>
            <a:off x="2047821" y="853351"/>
            <a:ext cx="6047047" cy="419149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Object 1"/>
          <p:cNvSpPr/>
          <p:nvPr/>
        </p:nvSpPr>
        <p:spPr>
          <a:xfrm>
            <a:off x="2655146" y="372734"/>
            <a:ext cx="4236990" cy="519895"/>
          </a:xfrm>
          <a:prstGeom prst="rect">
            <a:avLst/>
          </a:prstGeom>
          <a:noFill/>
        </p:spPr>
        <p:txBody>
          <a:bodyPr wrap="square" lIns="32004" tIns="103327" rIns="0" bIns="0" rtlCol="0" anchor="ctr"/>
          <a:lstStyle/>
          <a:p>
            <a:pPr algn="ctr">
              <a:lnSpc>
                <a:spcPts val="2500"/>
              </a:lnSpc>
              <a:spcAft>
                <a:spcPts val="300"/>
              </a:spcAft>
              <a:buNone/>
            </a:pPr>
            <a:r>
              <a:rPr lang="en-US" sz="2000" dirty="0">
                <a:solidFill>
                  <a:srgbClr val="404040"/>
                </a:solidFill>
                <a:latin typeface="AvenirNext-DemiBold" pitchFamily="34" charset="0"/>
                <a:ea typeface="AvenirNext-DemiBold" pitchFamily="34" charset="-122"/>
                <a:cs typeface="AvenirNext-DemiBold" pitchFamily="34" charset="-120"/>
              </a:rPr>
              <a:t>Home Learning </a:t>
            </a:r>
          </a:p>
        </p:txBody>
      </p:sp>
      <p:pic>
        <p:nvPicPr>
          <p:cNvPr id="3" name="Object 2" descr="/tmp/tmp.BUcVLPgoK9.png"/>
          <p:cNvPicPr>
            <a:picLocks noChangeAspect="1"/>
          </p:cNvPicPr>
          <p:nvPr/>
        </p:nvPicPr>
        <p:blipFill>
          <a:blip r:embed="rId2"/>
          <a:stretch>
            <a:fillRect/>
          </a:stretch>
        </p:blipFill>
        <p:spPr>
          <a:xfrm>
            <a:off x="146088" y="4575382"/>
            <a:ext cx="703843" cy="422031"/>
          </a:xfrm>
          <a:prstGeom prst="rect">
            <a:avLst/>
          </a:prstGeom>
        </p:spPr>
      </p:pic>
      <p:pic>
        <p:nvPicPr>
          <p:cNvPr id="4" name="Picture 3">
            <a:extLst>
              <a:ext uri="{FF2B5EF4-FFF2-40B4-BE49-F238E27FC236}">
                <a16:creationId xmlns:a16="http://schemas.microsoft.com/office/drawing/2014/main" id="{78002089-61D5-7C12-1CDE-BFA1B74D6321}"/>
              </a:ext>
            </a:extLst>
          </p:cNvPr>
          <p:cNvPicPr>
            <a:picLocks noChangeAspect="1"/>
          </p:cNvPicPr>
          <p:nvPr/>
        </p:nvPicPr>
        <p:blipFill>
          <a:blip r:embed="rId3"/>
          <a:stretch>
            <a:fillRect/>
          </a:stretch>
        </p:blipFill>
        <p:spPr>
          <a:xfrm>
            <a:off x="365179" y="198838"/>
            <a:ext cx="1682642" cy="1012024"/>
          </a:xfrm>
          <a:prstGeom prst="rect">
            <a:avLst/>
          </a:prstGeom>
        </p:spPr>
      </p:pic>
      <p:sp>
        <p:nvSpPr>
          <p:cNvPr id="7" name="TextBox 6">
            <a:extLst>
              <a:ext uri="{FF2B5EF4-FFF2-40B4-BE49-F238E27FC236}">
                <a16:creationId xmlns:a16="http://schemas.microsoft.com/office/drawing/2014/main" id="{F2F25B32-F37A-A3D4-6BA4-251C6014C5F4}"/>
              </a:ext>
            </a:extLst>
          </p:cNvPr>
          <p:cNvSpPr txBox="1"/>
          <p:nvPr/>
        </p:nvSpPr>
        <p:spPr>
          <a:xfrm>
            <a:off x="626411" y="1310455"/>
            <a:ext cx="7921536" cy="3693319"/>
          </a:xfrm>
          <a:prstGeom prst="rect">
            <a:avLst/>
          </a:prstGeom>
          <a:noFill/>
        </p:spPr>
        <p:txBody>
          <a:bodyPr wrap="square" rtlCol="0">
            <a:spAutoFit/>
          </a:bodyPr>
          <a:lstStyle/>
          <a:p>
            <a:pPr marL="285750" indent="-285750">
              <a:buFont typeface="Arial" panose="020B0604020202020204" pitchFamily="34" charset="0"/>
              <a:buChar char="•"/>
            </a:pPr>
            <a:r>
              <a:rPr lang="en-GB">
                <a:latin typeface="Avenir Next LT Pro" panose="020B0504020202020204" pitchFamily="34" charset="0"/>
              </a:rPr>
              <a:t>10 </a:t>
            </a:r>
            <a:r>
              <a:rPr lang="en-GB" dirty="0">
                <a:latin typeface="Avenir Next LT Pro" panose="020B0504020202020204" pitchFamily="34" charset="0"/>
              </a:rPr>
              <a:t>min reading a night. Noted in reading record</a:t>
            </a:r>
          </a:p>
          <a:p>
            <a:r>
              <a:rPr lang="en-GB" i="1" dirty="0">
                <a:latin typeface="Avenir Next LT Pro" panose="020B0504020202020204" pitchFamily="34" charset="0"/>
              </a:rPr>
              <a:t>(not just school reading book!)</a:t>
            </a:r>
          </a:p>
          <a:p>
            <a:pPr marL="285750" indent="-285750">
              <a:buFont typeface="Arial" panose="020B0604020202020204" pitchFamily="34" charset="0"/>
              <a:buChar char="•"/>
            </a:pPr>
            <a:r>
              <a:rPr lang="en-GB" dirty="0">
                <a:latin typeface="Avenir Next LT Pro" panose="020B0504020202020204" pitchFamily="34" charset="0"/>
              </a:rPr>
              <a:t>Home Learning set on Friday via tapestry. It will note learning for the following week so you can have discussions at home or there may be learning that children can share with you.</a:t>
            </a:r>
          </a:p>
          <a:p>
            <a:pPr marL="285750" indent="-285750">
              <a:buFont typeface="Arial" panose="020B0604020202020204" pitchFamily="34" charset="0"/>
              <a:buChar char="•"/>
            </a:pPr>
            <a:r>
              <a:rPr lang="en-GB" dirty="0">
                <a:latin typeface="Avenir Next LT Pro" panose="020B0504020202020204" pitchFamily="34" charset="0"/>
              </a:rPr>
              <a:t>Send in special comments/ pictures on tapestry and I will comment/like the post but this won’t be daily.</a:t>
            </a:r>
          </a:p>
          <a:p>
            <a:pPr marL="285750" indent="-285750">
              <a:buFont typeface="Arial" panose="020B0604020202020204" pitchFamily="34" charset="0"/>
              <a:buChar char="•"/>
            </a:pPr>
            <a:r>
              <a:rPr lang="en-GB" dirty="0">
                <a:latin typeface="Avenir Next LT Pro" panose="020B0504020202020204" pitchFamily="34" charset="0"/>
              </a:rPr>
              <a:t>As the term progresses I will set spellings for a weekly test on a Friday.</a:t>
            </a:r>
          </a:p>
          <a:p>
            <a:pPr marL="285750" indent="-285750">
              <a:buFont typeface="Arial" panose="020B0604020202020204" pitchFamily="34" charset="0"/>
              <a:buChar char="•"/>
            </a:pPr>
            <a:r>
              <a:rPr lang="en-GB" dirty="0">
                <a:latin typeface="Avenir Next LT Pro" panose="020B0504020202020204" pitchFamily="34" charset="0"/>
              </a:rPr>
              <a:t>Once we have covered Multiplication and Division in Maths I will set Times Table Rockstar up with log ins. </a:t>
            </a:r>
          </a:p>
          <a:p>
            <a:endParaRPr lang="en-GB" dirty="0">
              <a:latin typeface="Avenir Next LT Pro" panose="020B0504020202020204" pitchFamily="34" charset="0"/>
            </a:endParaRPr>
          </a:p>
          <a:p>
            <a:endParaRPr lang="en-GB" i="1" dirty="0">
              <a:latin typeface="Avenir Next LT Pro" panose="020B0504020202020204" pitchFamily="34" charset="0"/>
            </a:endParaRPr>
          </a:p>
          <a:p>
            <a:endParaRPr lang="en-GB" dirty="0">
              <a:latin typeface="Avenir Next LT Pro" panose="020B0504020202020204" pitchFamily="34" charset="0"/>
            </a:endParaRPr>
          </a:p>
        </p:txBody>
      </p:sp>
    </p:spTree>
    <p:extLst>
      <p:ext uri="{BB962C8B-B14F-4D97-AF65-F5344CB8AC3E}">
        <p14:creationId xmlns:p14="http://schemas.microsoft.com/office/powerpoint/2010/main" val="1123177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Object 1"/>
          <p:cNvSpPr/>
          <p:nvPr/>
        </p:nvSpPr>
        <p:spPr>
          <a:xfrm>
            <a:off x="426720" y="779134"/>
            <a:ext cx="8121227" cy="3372919"/>
          </a:xfrm>
          <a:prstGeom prst="rect">
            <a:avLst/>
          </a:prstGeom>
          <a:noFill/>
        </p:spPr>
        <p:txBody>
          <a:bodyPr wrap="square" lIns="32004" tIns="103327" rIns="0" bIns="0" rtlCol="0" anchor="ctr"/>
          <a:lstStyle/>
          <a:p>
            <a:pPr algn="l">
              <a:lnSpc>
                <a:spcPts val="2500"/>
              </a:lnSpc>
              <a:spcAft>
                <a:spcPts val="300"/>
              </a:spcAft>
              <a:buNone/>
            </a:pPr>
            <a:r>
              <a:rPr lang="en-US" sz="2000" dirty="0">
                <a:solidFill>
                  <a:srgbClr val="404040"/>
                </a:solidFill>
                <a:latin typeface="AvenirNext-DemiBold" pitchFamily="34" charset="0"/>
                <a:ea typeface="AvenirNext-DemiBold" pitchFamily="34" charset="-122"/>
                <a:cs typeface="AvenirNext-DemiBold" pitchFamily="34" charset="-120"/>
              </a:rPr>
              <a:t>Things to remember......</a:t>
            </a:r>
          </a:p>
          <a:p>
            <a:pPr algn="l">
              <a:lnSpc>
                <a:spcPts val="2500"/>
              </a:lnSpc>
              <a:spcAft>
                <a:spcPts val="300"/>
              </a:spcAft>
              <a:buNone/>
            </a:pPr>
            <a:endParaRPr lang="en-US" sz="2000" dirty="0">
              <a:solidFill>
                <a:srgbClr val="404040"/>
              </a:solidFill>
              <a:latin typeface="AvenirNext-DemiBold" pitchFamily="34" charset="0"/>
              <a:ea typeface="AvenirNext-DemiBold" pitchFamily="34" charset="-122"/>
              <a:cs typeface="AvenirNext-DemiBold" pitchFamily="34" charset="-120"/>
            </a:endParaRPr>
          </a:p>
          <a:p>
            <a:pPr marL="228600" indent="-228600" algn="l">
              <a:lnSpc>
                <a:spcPts val="1900"/>
              </a:lnSpc>
              <a:spcBef>
                <a:spcPts val="200"/>
              </a:spcBef>
              <a:spcAft>
                <a:spcPts val="200"/>
              </a:spcAft>
              <a:buSzPct val="100000"/>
              <a:buFont typeface="Arial" panose="020B0604020202020204" pitchFamily="34" charset="0"/>
              <a:buChar char="•"/>
            </a:pPr>
            <a:r>
              <a:rPr lang="en-US" sz="2000" dirty="0">
                <a:solidFill>
                  <a:srgbClr val="404040"/>
                </a:solidFill>
                <a:latin typeface="Avenir Next LT Pro" panose="020B0504020202020204" pitchFamily="34" charset="0"/>
                <a:ea typeface="AvenirNext-Regular" pitchFamily="34" charset="-122"/>
                <a:cs typeface="AvenirNext-Regular" pitchFamily="34" charset="-120"/>
              </a:rPr>
              <a:t>Homework days- </a:t>
            </a:r>
            <a:r>
              <a:rPr lang="en-US" sz="2000" dirty="0">
                <a:solidFill>
                  <a:srgbClr val="FF0000"/>
                </a:solidFill>
                <a:latin typeface="Avenir Next LT Pro" panose="020B0504020202020204" pitchFamily="34" charset="0"/>
                <a:ea typeface="AvenirNext-Regular" pitchFamily="34" charset="-122"/>
                <a:cs typeface="AvenirNext-Regular" pitchFamily="34" charset="-120"/>
              </a:rPr>
              <a:t>Friday</a:t>
            </a:r>
          </a:p>
          <a:p>
            <a:pPr marL="228600" indent="-228600" algn="l">
              <a:lnSpc>
                <a:spcPts val="1900"/>
              </a:lnSpc>
              <a:spcAft>
                <a:spcPts val="200"/>
              </a:spcAft>
              <a:buSzPct val="100000"/>
              <a:buFont typeface="Arial" panose="020B0604020202020204" pitchFamily="34" charset="0"/>
              <a:buChar char="•"/>
            </a:pPr>
            <a:r>
              <a:rPr lang="en-US" sz="2000" dirty="0">
                <a:solidFill>
                  <a:srgbClr val="404040"/>
                </a:solidFill>
                <a:latin typeface="Avenir Next LT Pro" panose="020B0504020202020204" pitchFamily="34" charset="0"/>
                <a:ea typeface="AvenirNext-Regular" pitchFamily="34" charset="-122"/>
                <a:cs typeface="AvenirNext-Regular" pitchFamily="34" charset="-120"/>
              </a:rPr>
              <a:t>PE- </a:t>
            </a:r>
            <a:r>
              <a:rPr lang="en-US" sz="2000" dirty="0">
                <a:solidFill>
                  <a:srgbClr val="00B050"/>
                </a:solidFill>
                <a:latin typeface="Avenir Next LT Pro" panose="020B0504020202020204" pitchFamily="34" charset="0"/>
                <a:ea typeface="AvenirNext-Regular" pitchFamily="34" charset="-122"/>
                <a:cs typeface="AvenirNext-Regular" pitchFamily="34" charset="-120"/>
              </a:rPr>
              <a:t>Tuesday </a:t>
            </a:r>
            <a:r>
              <a:rPr lang="en-US" sz="2000" dirty="0">
                <a:solidFill>
                  <a:srgbClr val="404040"/>
                </a:solidFill>
                <a:latin typeface="Avenir Next LT Pro" panose="020B0504020202020204" pitchFamily="34" charset="0"/>
                <a:ea typeface="AvenirNext-Regular" pitchFamily="34" charset="-122"/>
                <a:cs typeface="AvenirNext-Regular" pitchFamily="34" charset="-120"/>
              </a:rPr>
              <a:t>and </a:t>
            </a:r>
            <a:r>
              <a:rPr lang="en-US" sz="2000" dirty="0">
                <a:solidFill>
                  <a:srgbClr val="FF0000"/>
                </a:solidFill>
                <a:latin typeface="Avenir Next LT Pro" panose="020B0504020202020204" pitchFamily="34" charset="0"/>
                <a:ea typeface="AvenirNext-Regular" pitchFamily="34" charset="-122"/>
                <a:cs typeface="AvenirNext-Regular" pitchFamily="34" charset="-120"/>
              </a:rPr>
              <a:t>Friday </a:t>
            </a:r>
            <a:r>
              <a:rPr lang="en-US" sz="2000" dirty="0">
                <a:solidFill>
                  <a:srgbClr val="404040"/>
                </a:solidFill>
                <a:latin typeface="Avenir Next LT Pro" panose="020B0504020202020204" pitchFamily="34" charset="0"/>
                <a:ea typeface="AvenirNext-Regular" pitchFamily="34" charset="-122"/>
                <a:cs typeface="AvenirNext-Regular" pitchFamily="34" charset="-120"/>
              </a:rPr>
              <a:t>Library- </a:t>
            </a:r>
            <a:r>
              <a:rPr lang="en-US" sz="2000" dirty="0">
                <a:solidFill>
                  <a:srgbClr val="7030A0"/>
                </a:solidFill>
                <a:latin typeface="Avenir Next LT Pro" panose="020B0504020202020204" pitchFamily="34" charset="0"/>
                <a:ea typeface="AvenirNext-Regular" pitchFamily="34" charset="-122"/>
                <a:cs typeface="AvenirNext-Regular" pitchFamily="34" charset="-120"/>
              </a:rPr>
              <a:t>Thursday</a:t>
            </a:r>
          </a:p>
          <a:p>
            <a:pPr marL="228600" indent="-228600" algn="l">
              <a:lnSpc>
                <a:spcPts val="1900"/>
              </a:lnSpc>
              <a:spcAft>
                <a:spcPts val="200"/>
              </a:spcAft>
              <a:buSzPct val="100000"/>
              <a:buFont typeface="Arial" panose="020B0604020202020204" pitchFamily="34" charset="0"/>
              <a:buChar char="•"/>
            </a:pPr>
            <a:r>
              <a:rPr lang="en-US" sz="2000" dirty="0">
                <a:solidFill>
                  <a:srgbClr val="404040"/>
                </a:solidFill>
                <a:latin typeface="Avenir Next LT Pro" panose="020B0504020202020204" pitchFamily="34" charset="0"/>
                <a:ea typeface="AvenirNext-Regular" pitchFamily="34" charset="-122"/>
                <a:cs typeface="AvenirNext-Regular" pitchFamily="34" charset="-120"/>
              </a:rPr>
              <a:t>Change books-</a:t>
            </a:r>
            <a:r>
              <a:rPr lang="en-US" sz="2000" dirty="0">
                <a:solidFill>
                  <a:srgbClr val="00B0F0"/>
                </a:solidFill>
                <a:latin typeface="Avenir Next LT Pro" panose="020B0504020202020204" pitchFamily="34" charset="0"/>
                <a:ea typeface="AvenirNext-Regular" pitchFamily="34" charset="-122"/>
                <a:cs typeface="AvenirNext-Regular" pitchFamily="34" charset="-120"/>
              </a:rPr>
              <a:t>Monday</a:t>
            </a:r>
            <a:r>
              <a:rPr lang="en-US" sz="2000" dirty="0">
                <a:solidFill>
                  <a:srgbClr val="404040"/>
                </a:solidFill>
                <a:latin typeface="Avenir Next LT Pro" panose="020B0504020202020204" pitchFamily="34" charset="0"/>
                <a:ea typeface="AvenirNext-Regular" pitchFamily="34" charset="-122"/>
                <a:cs typeface="AvenirNext-Regular" pitchFamily="34" charset="-120"/>
              </a:rPr>
              <a:t> and </a:t>
            </a:r>
            <a:r>
              <a:rPr lang="en-US" sz="2000" dirty="0">
                <a:solidFill>
                  <a:srgbClr val="7030A0"/>
                </a:solidFill>
                <a:latin typeface="Avenir Next LT Pro" panose="020B0504020202020204" pitchFamily="34" charset="0"/>
                <a:ea typeface="AvenirNext-Regular" pitchFamily="34" charset="-122"/>
                <a:cs typeface="AvenirNext-Regular" pitchFamily="34" charset="-120"/>
              </a:rPr>
              <a:t>Thursday</a:t>
            </a:r>
          </a:p>
          <a:p>
            <a:pPr marL="228600" indent="-228600" algn="l">
              <a:lnSpc>
                <a:spcPts val="1900"/>
              </a:lnSpc>
              <a:spcAft>
                <a:spcPts val="200"/>
              </a:spcAft>
              <a:buSzPct val="100000"/>
              <a:buFont typeface="Arial" panose="020B0604020202020204" pitchFamily="34" charset="0"/>
              <a:buChar char="•"/>
            </a:pPr>
            <a:r>
              <a:rPr lang="en-US" sz="2000" dirty="0">
                <a:solidFill>
                  <a:srgbClr val="404040"/>
                </a:solidFill>
                <a:latin typeface="Avenir Next LT Pro" panose="020B0504020202020204" pitchFamily="34" charset="0"/>
                <a:ea typeface="AvenirNext-Regular" pitchFamily="34" charset="-122"/>
                <a:cs typeface="AvenirNext-Regular" pitchFamily="34" charset="-120"/>
              </a:rPr>
              <a:t>Fruit or veg for snack</a:t>
            </a:r>
          </a:p>
          <a:p>
            <a:pPr marL="228600" indent="-228600" algn="l">
              <a:lnSpc>
                <a:spcPts val="1900"/>
              </a:lnSpc>
              <a:buSzPct val="100000"/>
              <a:buFont typeface="Arial" panose="020B0604020202020204" pitchFamily="34" charset="0"/>
              <a:buChar char="•"/>
            </a:pPr>
            <a:r>
              <a:rPr lang="en-US" sz="2000" dirty="0">
                <a:solidFill>
                  <a:srgbClr val="404040"/>
                </a:solidFill>
                <a:latin typeface="Avenir Next LT Pro" panose="020B0504020202020204" pitchFamily="34" charset="0"/>
                <a:ea typeface="AvenirNext-Regular" pitchFamily="34" charset="-122"/>
                <a:cs typeface="AvenirNext-Regular" pitchFamily="34" charset="-120"/>
              </a:rPr>
              <a:t>Pre select lunch choices </a:t>
            </a:r>
          </a:p>
          <a:p>
            <a:pPr marL="228600" indent="-228600" algn="l">
              <a:lnSpc>
                <a:spcPts val="1900"/>
              </a:lnSpc>
              <a:buSzPct val="100000"/>
              <a:buFont typeface="Arial" panose="020B0604020202020204" pitchFamily="34" charset="0"/>
              <a:buChar char="•"/>
            </a:pPr>
            <a:r>
              <a:rPr lang="en-US" sz="2000" dirty="0">
                <a:solidFill>
                  <a:srgbClr val="404040"/>
                </a:solidFill>
                <a:latin typeface="Avenir Next LT Pro" panose="020B0504020202020204" pitchFamily="34" charset="0"/>
              </a:rPr>
              <a:t>Check Tapestry</a:t>
            </a:r>
            <a:endParaRPr lang="en-US" sz="2000" dirty="0">
              <a:latin typeface="Avenir Next LT Pro" panose="020B0504020202020204" pitchFamily="34" charset="0"/>
            </a:endParaRPr>
          </a:p>
        </p:txBody>
      </p:sp>
      <p:pic>
        <p:nvPicPr>
          <p:cNvPr id="3" name="Object 2" descr="/tmp/tmp.BUcVLPgoK9.png"/>
          <p:cNvPicPr>
            <a:picLocks noChangeAspect="1"/>
          </p:cNvPicPr>
          <p:nvPr/>
        </p:nvPicPr>
        <p:blipFill>
          <a:blip r:embed="rId2"/>
          <a:stretch>
            <a:fillRect/>
          </a:stretch>
        </p:blipFill>
        <p:spPr>
          <a:xfrm>
            <a:off x="146088" y="4575382"/>
            <a:ext cx="703843" cy="422031"/>
          </a:xfrm>
          <a:prstGeom prst="rect">
            <a:avLst/>
          </a:prstGeom>
        </p:spPr>
      </p:pic>
      <p:pic>
        <p:nvPicPr>
          <p:cNvPr id="4" name="Picture 3">
            <a:extLst>
              <a:ext uri="{FF2B5EF4-FFF2-40B4-BE49-F238E27FC236}">
                <a16:creationId xmlns:a16="http://schemas.microsoft.com/office/drawing/2014/main" id="{1F22804B-379C-50FD-4B45-3879AB777F17}"/>
              </a:ext>
            </a:extLst>
          </p:cNvPr>
          <p:cNvPicPr>
            <a:picLocks noChangeAspect="1"/>
          </p:cNvPicPr>
          <p:nvPr/>
        </p:nvPicPr>
        <p:blipFill>
          <a:blip r:embed="rId3"/>
          <a:stretch>
            <a:fillRect/>
          </a:stretch>
        </p:blipFill>
        <p:spPr>
          <a:xfrm>
            <a:off x="498009" y="273122"/>
            <a:ext cx="1682642" cy="1012024"/>
          </a:xfrm>
          <a:prstGeom prst="rect">
            <a:avLst/>
          </a:prstGeom>
        </p:spPr>
      </p:pic>
      <p:pic>
        <p:nvPicPr>
          <p:cNvPr id="1026" name="Picture 2" descr="Top 15 Things to Remember When Moving">
            <a:extLst>
              <a:ext uri="{FF2B5EF4-FFF2-40B4-BE49-F238E27FC236}">
                <a16:creationId xmlns:a16="http://schemas.microsoft.com/office/drawing/2014/main" id="{EB40C9B0-8623-2F23-1CF2-BFAA0A8F2E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76743" y="435293"/>
            <a:ext cx="3146477" cy="174572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Object 1"/>
          <p:cNvSpPr/>
          <p:nvPr/>
        </p:nvSpPr>
        <p:spPr>
          <a:xfrm>
            <a:off x="346129" y="698500"/>
            <a:ext cx="5277486" cy="3585233"/>
          </a:xfrm>
          <a:prstGeom prst="rect">
            <a:avLst/>
          </a:prstGeom>
          <a:noFill/>
        </p:spPr>
        <p:txBody>
          <a:bodyPr wrap="square" lIns="32004" tIns="103327"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Uniform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Blue checked dress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Grey shorts or trousers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White logo-ed polo shirt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Blue round-necked logo-ed sweatshirt or cardigan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White socks for girls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Grey or black socks for boys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Black shoes (sensible design, not slip </a:t>
            </a:r>
            <a:r>
              <a:rPr kumimoji="0" lang="en-GB" sz="11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mn-cs"/>
              </a:rPr>
              <a:t>ons</a:t>
            </a: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nor trainers)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Winter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White logo-ed polo shirt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Grey skirt, pinafore or trousers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Blue round-necked logo-ed sweatshirt or cardigan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White socks or grey tights with skirts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Grey or black socks with trousers for boys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White socks can be worn by girls with trousers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Black shoes (sensible design, not boots nor trainers)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Blue logo-ed t-shirt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Blue shorts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Trainers for outdoors (Plimsols for Infants during the winter)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Plain, dark jogging bottoms and sweatshirt may be worn outside when cold. </a:t>
            </a:r>
            <a:r>
              <a:rPr kumimoji="0" lang="en-GB" sz="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a:t>
            </a:r>
          </a:p>
        </p:txBody>
      </p:sp>
      <p:pic>
        <p:nvPicPr>
          <p:cNvPr id="3" name="Object 2" descr="/tmp/tmp.BUcVLPgoK9.png"/>
          <p:cNvPicPr>
            <a:picLocks noChangeAspect="1"/>
          </p:cNvPicPr>
          <p:nvPr/>
        </p:nvPicPr>
        <p:blipFill>
          <a:blip r:embed="rId2"/>
          <a:stretch>
            <a:fillRect/>
          </a:stretch>
        </p:blipFill>
        <p:spPr>
          <a:xfrm>
            <a:off x="146088" y="4575382"/>
            <a:ext cx="703843" cy="422031"/>
          </a:xfrm>
          <a:prstGeom prst="rect">
            <a:avLst/>
          </a:prstGeom>
        </p:spPr>
      </p:pic>
      <p:pic>
        <p:nvPicPr>
          <p:cNvPr id="4" name="Picture 3">
            <a:extLst>
              <a:ext uri="{FF2B5EF4-FFF2-40B4-BE49-F238E27FC236}">
                <a16:creationId xmlns:a16="http://schemas.microsoft.com/office/drawing/2014/main" id="{8095AA22-A62D-5CD6-9966-C1418736CD82}"/>
              </a:ext>
            </a:extLst>
          </p:cNvPr>
          <p:cNvPicPr>
            <a:picLocks noChangeAspect="1"/>
          </p:cNvPicPr>
          <p:nvPr/>
        </p:nvPicPr>
        <p:blipFill>
          <a:blip r:embed="rId3"/>
          <a:stretch>
            <a:fillRect/>
          </a:stretch>
        </p:blipFill>
        <p:spPr>
          <a:xfrm>
            <a:off x="58878" y="-152257"/>
            <a:ext cx="1682642" cy="1012024"/>
          </a:xfrm>
          <a:prstGeom prst="rect">
            <a:avLst/>
          </a:prstGeom>
        </p:spPr>
      </p:pic>
      <p:sp>
        <p:nvSpPr>
          <p:cNvPr id="6" name="TextBox 5">
            <a:extLst>
              <a:ext uri="{FF2B5EF4-FFF2-40B4-BE49-F238E27FC236}">
                <a16:creationId xmlns:a16="http://schemas.microsoft.com/office/drawing/2014/main" id="{BCBC5EBD-9DA5-3F74-ACE5-6B75D7E173A0}"/>
              </a:ext>
            </a:extLst>
          </p:cNvPr>
          <p:cNvSpPr txBox="1"/>
          <p:nvPr/>
        </p:nvSpPr>
        <p:spPr>
          <a:xfrm>
            <a:off x="4229947" y="205834"/>
            <a:ext cx="4572000" cy="402033"/>
          </a:xfrm>
          <a:prstGeom prst="rect">
            <a:avLst/>
          </a:prstGeom>
          <a:noFill/>
        </p:spPr>
        <p:txBody>
          <a:bodyPr wrap="square">
            <a:spAutoFit/>
          </a:bodyPr>
          <a:lstStyle/>
          <a:p>
            <a:pPr algn="l">
              <a:lnSpc>
                <a:spcPts val="2500"/>
              </a:lnSpc>
              <a:spcAft>
                <a:spcPts val="300"/>
              </a:spcAft>
              <a:buNone/>
            </a:pPr>
            <a:r>
              <a:rPr lang="en-US" sz="1800" dirty="0">
                <a:solidFill>
                  <a:srgbClr val="404040"/>
                </a:solidFill>
                <a:latin typeface="AvenirNext-DemiBold" pitchFamily="34" charset="0"/>
                <a:ea typeface="AvenirNext-DemiBold" pitchFamily="34" charset="-122"/>
                <a:cs typeface="AvenirNext-DemiBold" pitchFamily="34" charset="-120"/>
              </a:rPr>
              <a:t>Uniform</a:t>
            </a:r>
          </a:p>
        </p:txBody>
      </p:sp>
      <p:pic>
        <p:nvPicPr>
          <p:cNvPr id="2050" name="Picture 2" descr="White Short Sleeve Polo T-Shirt (7091) - School Polo T-Shirts - Boys Uniform">
            <a:extLst>
              <a:ext uri="{FF2B5EF4-FFF2-40B4-BE49-F238E27FC236}">
                <a16:creationId xmlns:a16="http://schemas.microsoft.com/office/drawing/2014/main" id="{52076D16-C16A-16E3-BB13-CC3D316123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3295" y="103573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Object 1"/>
          <p:cNvSpPr/>
          <p:nvPr/>
        </p:nvSpPr>
        <p:spPr>
          <a:xfrm>
            <a:off x="2828439" y="202"/>
            <a:ext cx="5600402" cy="2898786"/>
          </a:xfrm>
          <a:prstGeom prst="rect">
            <a:avLst/>
          </a:prstGeom>
          <a:noFill/>
        </p:spPr>
        <p:txBody>
          <a:bodyPr wrap="square" lIns="32004" tIns="103327" rIns="0" bIns="0" rtlCol="0" anchor="ctr"/>
          <a:lstStyle/>
          <a:p>
            <a:pPr algn="l">
              <a:lnSpc>
                <a:spcPts val="2500"/>
              </a:lnSpc>
              <a:spcAft>
                <a:spcPts val="300"/>
              </a:spcAft>
              <a:buNone/>
            </a:pPr>
            <a:r>
              <a:rPr lang="en-US" sz="2000" dirty="0">
                <a:solidFill>
                  <a:srgbClr val="404040"/>
                </a:solidFill>
                <a:latin typeface="AvenirNext-DemiBold" pitchFamily="34" charset="0"/>
                <a:ea typeface="AvenirNext-DemiBold" pitchFamily="34" charset="-122"/>
                <a:cs typeface="AvenirNext-DemiBold" pitchFamily="34" charset="-120"/>
              </a:rPr>
              <a:t>Equipment to remember...</a:t>
            </a:r>
          </a:p>
          <a:p>
            <a:pPr marL="228600" indent="-228600" algn="l">
              <a:lnSpc>
                <a:spcPts val="1900"/>
              </a:lnSpc>
              <a:spcBef>
                <a:spcPts val="200"/>
              </a:spcBef>
              <a:spcAft>
                <a:spcPts val="200"/>
              </a:spcAft>
              <a:buSzPct val="100000"/>
              <a:buFont typeface="Arial" panose="020B0604020202020204" pitchFamily="34" charset="0"/>
              <a:buChar char="•"/>
            </a:pPr>
            <a:r>
              <a:rPr lang="en-US" sz="2000" dirty="0">
                <a:solidFill>
                  <a:srgbClr val="404040"/>
                </a:solidFill>
                <a:latin typeface="Avenir Next LT Pro" panose="020B0504020202020204" pitchFamily="34" charset="0"/>
                <a:ea typeface="AvenirNext-Regular" pitchFamily="34" charset="-122"/>
                <a:cs typeface="AvenirNext-Regular" pitchFamily="34" charset="-120"/>
              </a:rPr>
              <a:t>PE Kit</a:t>
            </a:r>
          </a:p>
          <a:p>
            <a:pPr marL="228600" indent="-228600" algn="l">
              <a:lnSpc>
                <a:spcPts val="1900"/>
              </a:lnSpc>
              <a:spcBef>
                <a:spcPts val="200"/>
              </a:spcBef>
              <a:spcAft>
                <a:spcPts val="200"/>
              </a:spcAft>
              <a:buSzPct val="100000"/>
              <a:buFont typeface="Arial" panose="020B0604020202020204" pitchFamily="34" charset="0"/>
              <a:buChar char="•"/>
            </a:pPr>
            <a:r>
              <a:rPr lang="en-US" sz="2000" dirty="0">
                <a:solidFill>
                  <a:srgbClr val="404040"/>
                </a:solidFill>
                <a:latin typeface="Avenir Next LT Pro" panose="020B0504020202020204" pitchFamily="34" charset="0"/>
                <a:ea typeface="AvenirNext-Regular" pitchFamily="34" charset="-122"/>
                <a:cs typeface="AvenirNext-Regular" pitchFamily="34" charset="-120"/>
              </a:rPr>
              <a:t>Water bottle - water only</a:t>
            </a:r>
          </a:p>
          <a:p>
            <a:pPr marL="228600" indent="-228600" algn="l">
              <a:lnSpc>
                <a:spcPts val="1900"/>
              </a:lnSpc>
              <a:spcAft>
                <a:spcPts val="200"/>
              </a:spcAft>
              <a:buSzPct val="100000"/>
              <a:buFont typeface="Arial" panose="020B0604020202020204" pitchFamily="34" charset="0"/>
              <a:buChar char="•"/>
            </a:pPr>
            <a:r>
              <a:rPr lang="en-US" sz="2000" dirty="0">
                <a:solidFill>
                  <a:srgbClr val="404040"/>
                </a:solidFill>
                <a:latin typeface="Avenir Next LT Pro" panose="020B0504020202020204" pitchFamily="34" charset="0"/>
                <a:ea typeface="AvenirNext-Regular" pitchFamily="34" charset="-122"/>
                <a:cs typeface="AvenirNext-Regular" pitchFamily="34" charset="-120"/>
              </a:rPr>
              <a:t>Reading book and record </a:t>
            </a:r>
          </a:p>
          <a:p>
            <a:pPr marL="228600" indent="-228600" algn="l">
              <a:lnSpc>
                <a:spcPts val="1900"/>
              </a:lnSpc>
              <a:spcAft>
                <a:spcPts val="200"/>
              </a:spcAft>
              <a:buSzPct val="100000"/>
              <a:buFont typeface="Arial" panose="020B0604020202020204" pitchFamily="34" charset="0"/>
              <a:buChar char="•"/>
            </a:pPr>
            <a:r>
              <a:rPr lang="en-US" sz="2000" dirty="0">
                <a:solidFill>
                  <a:srgbClr val="404040"/>
                </a:solidFill>
                <a:latin typeface="Avenir Next LT Pro" panose="020B0504020202020204" pitchFamily="34" charset="0"/>
                <a:ea typeface="AvenirNext-Regular" pitchFamily="34" charset="-122"/>
                <a:cs typeface="AvenirNext-Regular" pitchFamily="34" charset="-120"/>
              </a:rPr>
              <a:t>Coat</a:t>
            </a:r>
          </a:p>
          <a:p>
            <a:pPr marL="228600" indent="-228600" algn="l">
              <a:lnSpc>
                <a:spcPts val="1900"/>
              </a:lnSpc>
              <a:buSzPct val="100000"/>
              <a:buFont typeface="Arial" panose="020B0604020202020204" pitchFamily="34" charset="0"/>
              <a:buChar char="•"/>
            </a:pPr>
            <a:r>
              <a:rPr lang="en-US" sz="2000" dirty="0">
                <a:solidFill>
                  <a:srgbClr val="404040"/>
                </a:solidFill>
                <a:latin typeface="Avenir Next LT Pro" panose="020B0504020202020204" pitchFamily="34" charset="0"/>
                <a:ea typeface="AvenirNext-Regular" pitchFamily="34" charset="-122"/>
                <a:cs typeface="AvenirNext-Regular" pitchFamily="34" charset="-120"/>
              </a:rPr>
              <a:t>All labelled</a:t>
            </a:r>
            <a:endParaRPr lang="en-US" sz="3200" dirty="0">
              <a:latin typeface="Avenir Next LT Pro" panose="020B0504020202020204" pitchFamily="34" charset="0"/>
            </a:endParaRPr>
          </a:p>
        </p:txBody>
      </p:sp>
      <p:pic>
        <p:nvPicPr>
          <p:cNvPr id="3" name="Object 2" descr="/tmp/tmp.BUcVLPgoK9.png"/>
          <p:cNvPicPr>
            <a:picLocks noChangeAspect="1"/>
          </p:cNvPicPr>
          <p:nvPr/>
        </p:nvPicPr>
        <p:blipFill>
          <a:blip r:embed="rId2"/>
          <a:stretch>
            <a:fillRect/>
          </a:stretch>
        </p:blipFill>
        <p:spPr>
          <a:xfrm>
            <a:off x="146088" y="4575382"/>
            <a:ext cx="703843" cy="422031"/>
          </a:xfrm>
          <a:prstGeom prst="rect">
            <a:avLst/>
          </a:prstGeom>
        </p:spPr>
      </p:pic>
      <p:pic>
        <p:nvPicPr>
          <p:cNvPr id="4" name="Picture 3">
            <a:extLst>
              <a:ext uri="{FF2B5EF4-FFF2-40B4-BE49-F238E27FC236}">
                <a16:creationId xmlns:a16="http://schemas.microsoft.com/office/drawing/2014/main" id="{84EE3CCB-1B0D-5F52-2513-233F4BF056C3}"/>
              </a:ext>
            </a:extLst>
          </p:cNvPr>
          <p:cNvPicPr>
            <a:picLocks noChangeAspect="1"/>
          </p:cNvPicPr>
          <p:nvPr/>
        </p:nvPicPr>
        <p:blipFill>
          <a:blip r:embed="rId3"/>
          <a:stretch>
            <a:fillRect/>
          </a:stretch>
        </p:blipFill>
        <p:spPr>
          <a:xfrm>
            <a:off x="352479" y="205188"/>
            <a:ext cx="1682642" cy="1012024"/>
          </a:xfrm>
          <a:prstGeom prst="rect">
            <a:avLst/>
          </a:prstGeom>
        </p:spPr>
      </p:pic>
      <p:pic>
        <p:nvPicPr>
          <p:cNvPr id="5" name="Picture 4">
            <a:extLst>
              <a:ext uri="{FF2B5EF4-FFF2-40B4-BE49-F238E27FC236}">
                <a16:creationId xmlns:a16="http://schemas.microsoft.com/office/drawing/2014/main" id="{B1C28BD4-1BFA-1385-DF50-C51FE91637B4}"/>
              </a:ext>
            </a:extLst>
          </p:cNvPr>
          <p:cNvPicPr>
            <a:picLocks noChangeAspect="1"/>
          </p:cNvPicPr>
          <p:nvPr/>
        </p:nvPicPr>
        <p:blipFill>
          <a:blip r:embed="rId4"/>
          <a:stretch>
            <a:fillRect/>
          </a:stretch>
        </p:blipFill>
        <p:spPr>
          <a:xfrm>
            <a:off x="6251046" y="2571750"/>
            <a:ext cx="2466975" cy="184785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Object 1"/>
          <p:cNvSpPr/>
          <p:nvPr/>
        </p:nvSpPr>
        <p:spPr>
          <a:xfrm>
            <a:off x="1411278" y="779134"/>
            <a:ext cx="6321444" cy="812599"/>
          </a:xfrm>
          <a:prstGeom prst="rect">
            <a:avLst/>
          </a:prstGeom>
          <a:noFill/>
        </p:spPr>
        <p:txBody>
          <a:bodyPr wrap="square" lIns="32004" tIns="103327" rIns="0" bIns="0" rtlCol="0" anchor="ctr"/>
          <a:lstStyle/>
          <a:p>
            <a:pPr algn="l">
              <a:lnSpc>
                <a:spcPts val="2500"/>
              </a:lnSpc>
              <a:spcAft>
                <a:spcPts val="300"/>
              </a:spcAft>
              <a:buNone/>
            </a:pPr>
            <a:r>
              <a:rPr lang="en-US" sz="2000" dirty="0">
                <a:solidFill>
                  <a:srgbClr val="404040"/>
                </a:solidFill>
                <a:latin typeface="AvenirNext-DemiBold" pitchFamily="34" charset="0"/>
                <a:ea typeface="AvenirNext-DemiBold" pitchFamily="34" charset="-122"/>
                <a:cs typeface="AvenirNext-DemiBold" pitchFamily="34" charset="-120"/>
              </a:rPr>
              <a:t>Class Charter </a:t>
            </a:r>
          </a:p>
        </p:txBody>
      </p:sp>
      <p:pic>
        <p:nvPicPr>
          <p:cNvPr id="3" name="Object 2" descr="/tmp/tmp.BUcVLPgoK9.png"/>
          <p:cNvPicPr>
            <a:picLocks noChangeAspect="1"/>
          </p:cNvPicPr>
          <p:nvPr/>
        </p:nvPicPr>
        <p:blipFill>
          <a:blip r:embed="rId2"/>
          <a:stretch>
            <a:fillRect/>
          </a:stretch>
        </p:blipFill>
        <p:spPr>
          <a:xfrm>
            <a:off x="146088" y="4575382"/>
            <a:ext cx="703843" cy="422031"/>
          </a:xfrm>
          <a:prstGeom prst="rect">
            <a:avLst/>
          </a:prstGeom>
        </p:spPr>
      </p:pic>
      <p:pic>
        <p:nvPicPr>
          <p:cNvPr id="4" name="Picture 3">
            <a:extLst>
              <a:ext uri="{FF2B5EF4-FFF2-40B4-BE49-F238E27FC236}">
                <a16:creationId xmlns:a16="http://schemas.microsoft.com/office/drawing/2014/main" id="{DE7791ED-1B21-7F19-F136-AD06AFA887D3}"/>
              </a:ext>
            </a:extLst>
          </p:cNvPr>
          <p:cNvPicPr>
            <a:picLocks noChangeAspect="1"/>
          </p:cNvPicPr>
          <p:nvPr/>
        </p:nvPicPr>
        <p:blipFill>
          <a:blip r:embed="rId3"/>
          <a:stretch>
            <a:fillRect/>
          </a:stretch>
        </p:blipFill>
        <p:spPr>
          <a:xfrm>
            <a:off x="358829" y="273121"/>
            <a:ext cx="1682642" cy="1012024"/>
          </a:xfrm>
          <a:prstGeom prst="rect">
            <a:avLst/>
          </a:prstGeom>
        </p:spPr>
      </p:pic>
      <p:sp>
        <p:nvSpPr>
          <p:cNvPr id="6" name="TextBox 5">
            <a:extLst>
              <a:ext uri="{FF2B5EF4-FFF2-40B4-BE49-F238E27FC236}">
                <a16:creationId xmlns:a16="http://schemas.microsoft.com/office/drawing/2014/main" id="{140F3676-3CBF-6F3F-3D6F-6F6159236C82}"/>
              </a:ext>
            </a:extLst>
          </p:cNvPr>
          <p:cNvSpPr txBox="1"/>
          <p:nvPr/>
        </p:nvSpPr>
        <p:spPr>
          <a:xfrm>
            <a:off x="498009" y="1453848"/>
            <a:ext cx="4572000" cy="2849050"/>
          </a:xfrm>
          <a:prstGeom prst="rect">
            <a:avLst/>
          </a:prstGeom>
          <a:noFill/>
        </p:spPr>
        <p:txBody>
          <a:bodyPr wrap="square">
            <a:spAutoFit/>
          </a:bodyPr>
          <a:lstStyle/>
          <a:p>
            <a:pPr>
              <a:lnSpc>
                <a:spcPct val="107000"/>
              </a:lnSpc>
              <a:spcAft>
                <a:spcPts val="800"/>
              </a:spcAft>
            </a:pPr>
            <a:r>
              <a:rPr lang="en-GB" sz="1800" u="none" strike="noStrike"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dirty="0">
                <a:effectLst/>
                <a:latin typeface="Calibri" panose="020F0502020204030204" pitchFamily="34" charset="0"/>
                <a:ea typeface="Calibri" panose="020F0502020204030204" pitchFamily="34" charset="0"/>
                <a:cs typeface="Times New Roman" panose="02020603050405020304" pitchFamily="18" charset="0"/>
              </a:rPr>
              <a:t>We always try our best in everything we do</a:t>
            </a:r>
          </a:p>
          <a:p>
            <a:pPr marL="342900" lvl="0" indent="-342900">
              <a:lnSpc>
                <a:spcPct val="107000"/>
              </a:lnSpc>
              <a:buFont typeface="+mj-lt"/>
              <a:buAutoNum type="arabicPeriod"/>
            </a:pPr>
            <a:r>
              <a:rPr lang="en-GB" sz="1800" dirty="0">
                <a:effectLst/>
                <a:latin typeface="Calibri" panose="020F0502020204030204" pitchFamily="34" charset="0"/>
                <a:ea typeface="Calibri" panose="020F0502020204030204" pitchFamily="34" charset="0"/>
                <a:cs typeface="Times New Roman" panose="02020603050405020304" pitchFamily="18" charset="0"/>
              </a:rPr>
              <a:t>We are kind – we look after ourselves, our school and each other</a:t>
            </a:r>
          </a:p>
          <a:p>
            <a:pPr marL="342900" lvl="0" indent="-342900">
              <a:lnSpc>
                <a:spcPct val="107000"/>
              </a:lnSpc>
              <a:buFont typeface="+mj-lt"/>
              <a:buAutoNum type="arabicPeriod"/>
            </a:pPr>
            <a:r>
              <a:rPr lang="en-GB" sz="1800" dirty="0">
                <a:effectLst/>
                <a:latin typeface="Calibri" panose="020F0502020204030204" pitchFamily="34" charset="0"/>
                <a:ea typeface="Calibri" panose="020F0502020204030204" pitchFamily="34" charset="0"/>
                <a:cs typeface="Times New Roman" panose="02020603050405020304" pitchFamily="18" charset="0"/>
              </a:rPr>
              <a:t>We have the courage to try new things</a:t>
            </a:r>
          </a:p>
          <a:p>
            <a:pPr marL="342900" lvl="0" indent="-342900">
              <a:lnSpc>
                <a:spcPct val="107000"/>
              </a:lnSpc>
              <a:buFont typeface="+mj-lt"/>
              <a:buAutoNum type="arabicPeriod"/>
            </a:pPr>
            <a:r>
              <a:rPr lang="en-GB" sz="1800" dirty="0">
                <a:effectLst/>
                <a:latin typeface="Calibri" panose="020F0502020204030204" pitchFamily="34" charset="0"/>
                <a:ea typeface="Calibri" panose="020F0502020204030204" pitchFamily="34" charset="0"/>
                <a:cs typeface="Times New Roman" panose="02020603050405020304" pitchFamily="18" charset="0"/>
              </a:rPr>
              <a:t>We are good listeners and accept that others may have different ideas</a:t>
            </a:r>
          </a:p>
          <a:p>
            <a:pPr marL="342900" lvl="0" indent="-342900">
              <a:lnSpc>
                <a:spcPct val="107000"/>
              </a:lnSpc>
              <a:spcAft>
                <a:spcPts val="800"/>
              </a:spcAft>
              <a:buFont typeface="+mj-lt"/>
              <a:buAutoNum type="arabicPeriod"/>
            </a:pPr>
            <a:r>
              <a:rPr lang="en-GB" sz="1800" dirty="0">
                <a:effectLst/>
                <a:latin typeface="Calibri" panose="020F0502020204030204" pitchFamily="34" charset="0"/>
                <a:ea typeface="Calibri" panose="020F0502020204030204" pitchFamily="34" charset="0"/>
                <a:cs typeface="Times New Roman" panose="02020603050405020304" pitchFamily="18" charset="0"/>
              </a:rPr>
              <a:t>We celebrate every success, no matter how small</a:t>
            </a:r>
          </a:p>
        </p:txBody>
      </p:sp>
      <p:pic>
        <p:nvPicPr>
          <p:cNvPr id="7" name="Picture 6" descr="A picture containing text, stationary&#10;&#10;Description automatically generated">
            <a:extLst>
              <a:ext uri="{FF2B5EF4-FFF2-40B4-BE49-F238E27FC236}">
                <a16:creationId xmlns:a16="http://schemas.microsoft.com/office/drawing/2014/main" id="{8A66C35E-DE59-7131-B85F-0E570F5CB258}"/>
              </a:ext>
            </a:extLst>
          </p:cNvPr>
          <p:cNvPicPr>
            <a:picLocks noChangeAspect="1"/>
          </p:cNvPicPr>
          <p:nvPr/>
        </p:nvPicPr>
        <p:blipFill>
          <a:blip r:embed="rId4"/>
          <a:stretch>
            <a:fillRect/>
          </a:stretch>
        </p:blipFill>
        <p:spPr>
          <a:xfrm rot="5400000">
            <a:off x="5560776" y="720957"/>
            <a:ext cx="3380011" cy="253500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3" name="Object 2" descr="/tmp/tmp.BUcVLPgoK9.png"/>
          <p:cNvPicPr>
            <a:picLocks noChangeAspect="1"/>
          </p:cNvPicPr>
          <p:nvPr/>
        </p:nvPicPr>
        <p:blipFill>
          <a:blip r:embed="rId2"/>
          <a:stretch>
            <a:fillRect/>
          </a:stretch>
        </p:blipFill>
        <p:spPr>
          <a:xfrm>
            <a:off x="146088" y="4575382"/>
            <a:ext cx="703843" cy="422031"/>
          </a:xfrm>
          <a:prstGeom prst="rect">
            <a:avLst/>
          </a:prstGeom>
        </p:spPr>
      </p:pic>
      <p:pic>
        <p:nvPicPr>
          <p:cNvPr id="4" name="Picture 3">
            <a:extLst>
              <a:ext uri="{FF2B5EF4-FFF2-40B4-BE49-F238E27FC236}">
                <a16:creationId xmlns:a16="http://schemas.microsoft.com/office/drawing/2014/main" id="{DE7791ED-1B21-7F19-F136-AD06AFA887D3}"/>
              </a:ext>
            </a:extLst>
          </p:cNvPr>
          <p:cNvPicPr>
            <a:picLocks noChangeAspect="1"/>
          </p:cNvPicPr>
          <p:nvPr/>
        </p:nvPicPr>
        <p:blipFill>
          <a:blip r:embed="rId3"/>
          <a:stretch>
            <a:fillRect/>
          </a:stretch>
        </p:blipFill>
        <p:spPr>
          <a:xfrm>
            <a:off x="358829" y="273121"/>
            <a:ext cx="1682642" cy="1012024"/>
          </a:xfrm>
          <a:prstGeom prst="rect">
            <a:avLst/>
          </a:prstGeom>
        </p:spPr>
      </p:pic>
      <p:sp>
        <p:nvSpPr>
          <p:cNvPr id="6" name="TextBox 5">
            <a:extLst>
              <a:ext uri="{FF2B5EF4-FFF2-40B4-BE49-F238E27FC236}">
                <a16:creationId xmlns:a16="http://schemas.microsoft.com/office/drawing/2014/main" id="{140F3676-3CBF-6F3F-3D6F-6F6159236C82}"/>
              </a:ext>
            </a:extLst>
          </p:cNvPr>
          <p:cNvSpPr txBox="1"/>
          <p:nvPr/>
        </p:nvSpPr>
        <p:spPr>
          <a:xfrm>
            <a:off x="2041471" y="1591733"/>
            <a:ext cx="4572000" cy="375552"/>
          </a:xfrm>
          <a:prstGeom prst="rect">
            <a:avLst/>
          </a:prstGeom>
          <a:noFill/>
        </p:spPr>
        <p:txBody>
          <a:bodyPr wrap="square">
            <a:spAutoFit/>
          </a:bodyPr>
          <a:lstStyle/>
          <a:p>
            <a:pPr>
              <a:lnSpc>
                <a:spcPct val="107000"/>
              </a:lnSpc>
              <a:spcAft>
                <a:spcPts val="800"/>
              </a:spcAft>
            </a:pPr>
            <a:r>
              <a:rPr lang="en-GB" sz="1800" u="none" strike="noStrike"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1CECE6DC-A45A-FB7C-246E-BADDA476516E}"/>
              </a:ext>
            </a:extLst>
          </p:cNvPr>
          <p:cNvSpPr txBox="1"/>
          <p:nvPr/>
        </p:nvSpPr>
        <p:spPr>
          <a:xfrm>
            <a:off x="1026160" y="1002816"/>
            <a:ext cx="4572000" cy="3693319"/>
          </a:xfrm>
          <a:prstGeom prst="rect">
            <a:avLst/>
          </a:prstGeom>
          <a:noFill/>
        </p:spPr>
        <p:txBody>
          <a:bodyPr wrap="square">
            <a:spAutoFit/>
          </a:bodyPr>
          <a:lstStyle/>
          <a:p>
            <a:r>
              <a:rPr lang="en-GB" b="1" u="sng" dirty="0">
                <a:latin typeface="Avenir Next LT Pro" panose="020B0504020202020204" pitchFamily="34" charset="0"/>
              </a:rPr>
              <a:t>Rewards</a:t>
            </a:r>
          </a:p>
          <a:p>
            <a:r>
              <a:rPr lang="en-GB" dirty="0">
                <a:latin typeface="Avenir Next LT Pro" panose="020B0504020202020204" pitchFamily="34" charset="0"/>
              </a:rPr>
              <a:t>Dojo Points</a:t>
            </a:r>
          </a:p>
          <a:p>
            <a:r>
              <a:rPr lang="en-GB" dirty="0">
                <a:latin typeface="Avenir Next LT Pro" panose="020B0504020202020204" pitchFamily="34" charset="0"/>
              </a:rPr>
              <a:t>Praise</a:t>
            </a:r>
          </a:p>
          <a:p>
            <a:r>
              <a:rPr lang="en-GB" dirty="0">
                <a:latin typeface="Avenir Next LT Pro" panose="020B0504020202020204" pitchFamily="34" charset="0"/>
              </a:rPr>
              <a:t>Stickers</a:t>
            </a:r>
          </a:p>
          <a:p>
            <a:r>
              <a:rPr lang="en-GB" dirty="0">
                <a:latin typeface="Avenir Next LT Pro" panose="020B0504020202020204" pitchFamily="34" charset="0"/>
              </a:rPr>
              <a:t>Going to the front of the line</a:t>
            </a:r>
          </a:p>
          <a:p>
            <a:r>
              <a:rPr lang="en-GB" dirty="0">
                <a:latin typeface="Avenir Next LT Pro" panose="020B0504020202020204" pitchFamily="34" charset="0"/>
              </a:rPr>
              <a:t>Choosing a story</a:t>
            </a:r>
            <a:br>
              <a:rPr lang="en-GB" dirty="0">
                <a:latin typeface="Avenir Next LT Pro" panose="020B0504020202020204" pitchFamily="34" charset="0"/>
              </a:rPr>
            </a:br>
            <a:r>
              <a:rPr lang="en-GB" dirty="0">
                <a:latin typeface="Avenir Next LT Pro" panose="020B0504020202020204" pitchFamily="34" charset="0"/>
              </a:rPr>
              <a:t>Seeing Key Stage Lead/ Deputy Head/ Headteacher</a:t>
            </a:r>
          </a:p>
          <a:p>
            <a:r>
              <a:rPr lang="en-GB" b="1" u="sng" dirty="0">
                <a:latin typeface="Avenir Next LT Pro" panose="020B0504020202020204" pitchFamily="34" charset="0"/>
              </a:rPr>
              <a:t>Sanctions</a:t>
            </a:r>
          </a:p>
          <a:p>
            <a:r>
              <a:rPr lang="en-GB" dirty="0">
                <a:latin typeface="Avenir Next LT Pro" panose="020B0504020202020204" pitchFamily="34" charset="0"/>
              </a:rPr>
              <a:t>Reminders </a:t>
            </a:r>
            <a:br>
              <a:rPr lang="en-GB" dirty="0">
                <a:latin typeface="Avenir Next LT Pro" panose="020B0504020202020204" pitchFamily="34" charset="0"/>
              </a:rPr>
            </a:br>
            <a:r>
              <a:rPr lang="en-GB" dirty="0">
                <a:latin typeface="Avenir Next LT Pro" panose="020B0504020202020204" pitchFamily="34" charset="0"/>
              </a:rPr>
              <a:t>Move to focus spaces</a:t>
            </a:r>
          </a:p>
          <a:p>
            <a:r>
              <a:rPr lang="en-GB" dirty="0">
                <a:latin typeface="Avenir Next LT Pro" panose="020B0504020202020204" pitchFamily="34" charset="0"/>
              </a:rPr>
              <a:t>2 min time out within class with </a:t>
            </a:r>
            <a:r>
              <a:rPr lang="en-GB" dirty="0" err="1">
                <a:latin typeface="Avenir Next LT Pro" panose="020B0504020202020204" pitchFamily="34" charset="0"/>
              </a:rPr>
              <a:t>sandtimer</a:t>
            </a:r>
            <a:endParaRPr lang="en-GB" dirty="0">
              <a:latin typeface="Avenir Next LT Pro" panose="020B0504020202020204" pitchFamily="34" charset="0"/>
            </a:endParaRPr>
          </a:p>
          <a:p>
            <a:r>
              <a:rPr lang="en-GB" dirty="0">
                <a:latin typeface="Avenir Next LT Pro" panose="020B0504020202020204" pitchFamily="34" charset="0"/>
              </a:rPr>
              <a:t>Spoken to another senior member of staff</a:t>
            </a:r>
          </a:p>
        </p:txBody>
      </p:sp>
      <p:pic>
        <p:nvPicPr>
          <p:cNvPr id="1026" name="Picture 2" descr="ClassDojo">
            <a:extLst>
              <a:ext uri="{FF2B5EF4-FFF2-40B4-BE49-F238E27FC236}">
                <a16:creationId xmlns:a16="http://schemas.microsoft.com/office/drawing/2014/main" id="{1ADE04D5-61A0-0F20-A386-EFF0E1EDF4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74389" y="508857"/>
            <a:ext cx="2952750" cy="1552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39064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9">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Object 1"/>
          <p:cNvSpPr/>
          <p:nvPr/>
        </p:nvSpPr>
        <p:spPr>
          <a:xfrm>
            <a:off x="1744746" y="779134"/>
            <a:ext cx="5654509" cy="941293"/>
          </a:xfrm>
          <a:prstGeom prst="rect">
            <a:avLst/>
          </a:prstGeom>
          <a:noFill/>
        </p:spPr>
        <p:txBody>
          <a:bodyPr wrap="square" lIns="32004" tIns="103327" rIns="0" bIns="0" rtlCol="0" anchor="ctr"/>
          <a:lstStyle/>
          <a:p>
            <a:pPr algn="l">
              <a:lnSpc>
                <a:spcPts val="2500"/>
              </a:lnSpc>
              <a:spcAft>
                <a:spcPts val="300"/>
              </a:spcAft>
              <a:buNone/>
            </a:pPr>
            <a:r>
              <a:rPr lang="en-US" sz="2000" dirty="0">
                <a:solidFill>
                  <a:srgbClr val="404040"/>
                </a:solidFill>
                <a:latin typeface="AvenirNext-DemiBold" pitchFamily="34" charset="0"/>
                <a:ea typeface="AvenirNext-DemiBold" pitchFamily="34" charset="-122"/>
                <a:cs typeface="AvenirNext-DemiBold" pitchFamily="34" charset="-120"/>
              </a:rPr>
              <a:t>How you can support your child at home?</a:t>
            </a:r>
          </a:p>
          <a:p>
            <a:pPr algn="l">
              <a:lnSpc>
                <a:spcPts val="1900"/>
              </a:lnSpc>
              <a:spcBef>
                <a:spcPts val="200"/>
              </a:spcBef>
              <a:spcAft>
                <a:spcPts val="200"/>
              </a:spcAft>
              <a:buNone/>
            </a:pPr>
            <a:endParaRPr lang="en-US" sz="1300" dirty="0">
              <a:solidFill>
                <a:srgbClr val="404040"/>
              </a:solidFill>
              <a:latin typeface="AvenirNext-Regular" pitchFamily="34" charset="0"/>
              <a:ea typeface="AvenirNext-Regular" pitchFamily="34" charset="-122"/>
              <a:cs typeface="AvenirNext-Regular" pitchFamily="34" charset="-120"/>
            </a:endParaRPr>
          </a:p>
          <a:p>
            <a:pPr algn="l">
              <a:lnSpc>
                <a:spcPts val="1900"/>
              </a:lnSpc>
              <a:spcBef>
                <a:spcPts val="200"/>
              </a:spcBef>
              <a:buNone/>
            </a:pPr>
            <a:r>
              <a:rPr lang="en-US" sz="1300" dirty="0">
                <a:solidFill>
                  <a:srgbClr val="404040"/>
                </a:solidFill>
                <a:latin typeface="AvenirNext-Regular" pitchFamily="34" charset="0"/>
                <a:ea typeface="AvenirNext-Regular" pitchFamily="34" charset="-122"/>
                <a:cs typeface="AvenirNext-Regular" pitchFamily="34" charset="-120"/>
              </a:rPr>
              <a:t> </a:t>
            </a:r>
            <a:endParaRPr lang="en-US" dirty="0"/>
          </a:p>
        </p:txBody>
      </p:sp>
      <p:pic>
        <p:nvPicPr>
          <p:cNvPr id="3" name="Object 2" descr="/tmp/tmp.BUcVLPgoK9.png"/>
          <p:cNvPicPr>
            <a:picLocks noChangeAspect="1"/>
          </p:cNvPicPr>
          <p:nvPr/>
        </p:nvPicPr>
        <p:blipFill>
          <a:blip r:embed="rId2"/>
          <a:stretch>
            <a:fillRect/>
          </a:stretch>
        </p:blipFill>
        <p:spPr>
          <a:xfrm>
            <a:off x="146088" y="4575382"/>
            <a:ext cx="703843" cy="422031"/>
          </a:xfrm>
          <a:prstGeom prst="rect">
            <a:avLst/>
          </a:prstGeom>
        </p:spPr>
      </p:pic>
      <p:pic>
        <p:nvPicPr>
          <p:cNvPr id="4" name="Picture 3">
            <a:extLst>
              <a:ext uri="{FF2B5EF4-FFF2-40B4-BE49-F238E27FC236}">
                <a16:creationId xmlns:a16="http://schemas.microsoft.com/office/drawing/2014/main" id="{FECAE24E-B668-6835-8A40-5CC59E5F41AD}"/>
              </a:ext>
            </a:extLst>
          </p:cNvPr>
          <p:cNvPicPr>
            <a:picLocks noChangeAspect="1"/>
          </p:cNvPicPr>
          <p:nvPr/>
        </p:nvPicPr>
        <p:blipFill>
          <a:blip r:embed="rId3"/>
          <a:stretch>
            <a:fillRect/>
          </a:stretch>
        </p:blipFill>
        <p:spPr>
          <a:xfrm>
            <a:off x="333429" y="146087"/>
            <a:ext cx="1682642" cy="1012024"/>
          </a:xfrm>
          <a:prstGeom prst="rect">
            <a:avLst/>
          </a:prstGeom>
        </p:spPr>
      </p:pic>
      <p:sp>
        <p:nvSpPr>
          <p:cNvPr id="5" name="TextBox 4">
            <a:extLst>
              <a:ext uri="{FF2B5EF4-FFF2-40B4-BE49-F238E27FC236}">
                <a16:creationId xmlns:a16="http://schemas.microsoft.com/office/drawing/2014/main" id="{1FAFFBBE-2132-5120-5531-0492675F6FD1}"/>
              </a:ext>
            </a:extLst>
          </p:cNvPr>
          <p:cNvSpPr txBox="1"/>
          <p:nvPr/>
        </p:nvSpPr>
        <p:spPr>
          <a:xfrm>
            <a:off x="575733" y="1354667"/>
            <a:ext cx="7890934" cy="1477328"/>
          </a:xfrm>
          <a:prstGeom prst="rect">
            <a:avLst/>
          </a:prstGeom>
          <a:noFill/>
        </p:spPr>
        <p:txBody>
          <a:bodyPr wrap="square" rtlCol="0">
            <a:spAutoFit/>
          </a:bodyPr>
          <a:lstStyle/>
          <a:p>
            <a:r>
              <a:rPr lang="en-GB" dirty="0">
                <a:latin typeface="Avenir Next LT Pro" panose="020B0504020202020204" pitchFamily="34" charset="0"/>
              </a:rPr>
              <a:t>*Noting reading in reading record.</a:t>
            </a:r>
          </a:p>
          <a:p>
            <a:r>
              <a:rPr lang="en-GB" dirty="0">
                <a:latin typeface="Avenir Next LT Pro" panose="020B0504020202020204" pitchFamily="34" charset="0"/>
              </a:rPr>
              <a:t>*Support in spelling, number bonds. </a:t>
            </a:r>
          </a:p>
          <a:p>
            <a:r>
              <a:rPr lang="en-GB" dirty="0">
                <a:latin typeface="Avenir Next LT Pro" panose="020B0504020202020204" pitchFamily="34" charset="0"/>
              </a:rPr>
              <a:t>*Talk about school day- topics we are covering.</a:t>
            </a:r>
          </a:p>
          <a:p>
            <a:r>
              <a:rPr lang="en-GB" dirty="0">
                <a:latin typeface="Avenir Next LT Pro" panose="020B0504020202020204" pitchFamily="34" charset="0"/>
              </a:rPr>
              <a:t>*Discuss Home Learning.</a:t>
            </a:r>
          </a:p>
          <a:p>
            <a:r>
              <a:rPr lang="en-GB" dirty="0">
                <a:latin typeface="Avenir Next LT Pro" panose="020B0504020202020204" pitchFamily="34" charset="0"/>
              </a:rPr>
              <a:t>*Keep encouraging learning-positivity!</a:t>
            </a:r>
          </a:p>
        </p:txBody>
      </p:sp>
      <p:pic>
        <p:nvPicPr>
          <p:cNvPr id="7" name="Picture 6" descr="A picture containing text, indoor, floor, person&#10;&#10;Description automatically generated">
            <a:extLst>
              <a:ext uri="{FF2B5EF4-FFF2-40B4-BE49-F238E27FC236}">
                <a16:creationId xmlns:a16="http://schemas.microsoft.com/office/drawing/2014/main" id="{5B5FF37D-FCD6-7C1D-932D-8C388DECBD50}"/>
              </a:ext>
            </a:extLst>
          </p:cNvPr>
          <p:cNvPicPr>
            <a:picLocks noChangeAspect="1"/>
          </p:cNvPicPr>
          <p:nvPr/>
        </p:nvPicPr>
        <p:blipFill>
          <a:blip r:embed="rId4"/>
          <a:stretch>
            <a:fillRect/>
          </a:stretch>
        </p:blipFill>
        <p:spPr>
          <a:xfrm>
            <a:off x="5805714" y="2511356"/>
            <a:ext cx="2886285" cy="216471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0">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Object 1"/>
          <p:cNvSpPr/>
          <p:nvPr/>
        </p:nvSpPr>
        <p:spPr>
          <a:xfrm>
            <a:off x="4239056" y="779135"/>
            <a:ext cx="895131" cy="506012"/>
          </a:xfrm>
          <a:prstGeom prst="rect">
            <a:avLst/>
          </a:prstGeom>
          <a:noFill/>
        </p:spPr>
        <p:txBody>
          <a:bodyPr wrap="square" lIns="32004" tIns="103327" rIns="0" bIns="0" rtlCol="0" anchor="ctr"/>
          <a:lstStyle/>
          <a:p>
            <a:pPr algn="l">
              <a:lnSpc>
                <a:spcPts val="2500"/>
              </a:lnSpc>
              <a:buNone/>
            </a:pPr>
            <a:r>
              <a:rPr lang="en-US" sz="2000" dirty="0">
                <a:solidFill>
                  <a:srgbClr val="404040"/>
                </a:solidFill>
                <a:latin typeface="AvenirNext-DemiBold" pitchFamily="34" charset="0"/>
                <a:ea typeface="AvenirNext-DemiBold" pitchFamily="34" charset="-122"/>
                <a:cs typeface="AvenirNext-DemiBold" pitchFamily="34" charset="-120"/>
              </a:rPr>
              <a:t>AOB</a:t>
            </a:r>
            <a:endParaRPr lang="en-US" dirty="0"/>
          </a:p>
        </p:txBody>
      </p:sp>
      <p:pic>
        <p:nvPicPr>
          <p:cNvPr id="3" name="Object 2" descr="/tmp/tmp.BUcVLPgoK9.png"/>
          <p:cNvPicPr>
            <a:picLocks noChangeAspect="1"/>
          </p:cNvPicPr>
          <p:nvPr/>
        </p:nvPicPr>
        <p:blipFill>
          <a:blip r:embed="rId2"/>
          <a:stretch>
            <a:fillRect/>
          </a:stretch>
        </p:blipFill>
        <p:spPr>
          <a:xfrm>
            <a:off x="146088" y="4575382"/>
            <a:ext cx="703843" cy="422031"/>
          </a:xfrm>
          <a:prstGeom prst="rect">
            <a:avLst/>
          </a:prstGeom>
        </p:spPr>
      </p:pic>
      <p:pic>
        <p:nvPicPr>
          <p:cNvPr id="4" name="Picture 3">
            <a:extLst>
              <a:ext uri="{FF2B5EF4-FFF2-40B4-BE49-F238E27FC236}">
                <a16:creationId xmlns:a16="http://schemas.microsoft.com/office/drawing/2014/main" id="{85BE1483-B0E7-8CC3-4663-8C14E14C1067}"/>
              </a:ext>
            </a:extLst>
          </p:cNvPr>
          <p:cNvPicPr>
            <a:picLocks noChangeAspect="1"/>
          </p:cNvPicPr>
          <p:nvPr/>
        </p:nvPicPr>
        <p:blipFill>
          <a:blip r:embed="rId3"/>
          <a:stretch>
            <a:fillRect/>
          </a:stretch>
        </p:blipFill>
        <p:spPr>
          <a:xfrm>
            <a:off x="346129" y="273122"/>
            <a:ext cx="1682642" cy="1012024"/>
          </a:xfrm>
          <a:prstGeom prst="rect">
            <a:avLst/>
          </a:prstGeom>
        </p:spPr>
      </p:pic>
      <p:pic>
        <p:nvPicPr>
          <p:cNvPr id="2050" name="Picture 2" descr="20 Questions to Make Meaningful Connections | Inc.com">
            <a:extLst>
              <a:ext uri="{FF2B5EF4-FFF2-40B4-BE49-F238E27FC236}">
                <a16:creationId xmlns:a16="http://schemas.microsoft.com/office/drawing/2014/main" id="{3EF50D1B-3230-6709-051E-23FC6884A5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3250" y="1771650"/>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TotalTime>
  <Words>482</Words>
  <Application>Microsoft Office PowerPoint</Application>
  <PresentationFormat>On-screen Show (16:9)</PresentationFormat>
  <Paragraphs>92</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Calibri</vt:lpstr>
      <vt:lpstr>AvenirNext-DemiBold</vt:lpstr>
      <vt:lpstr>Avenir Next LT Pro</vt:lpstr>
      <vt:lpstr>AvenirNext-Regular</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Kelly Townshend</cp:lastModifiedBy>
  <cp:revision>10</cp:revision>
  <dcterms:created xsi:type="dcterms:W3CDTF">2022-09-06T13:37:18Z</dcterms:created>
  <dcterms:modified xsi:type="dcterms:W3CDTF">2022-10-11T11:28:21Z</dcterms:modified>
</cp:coreProperties>
</file>